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61" r:id="rId3"/>
    <p:sldId id="325" r:id="rId4"/>
    <p:sldId id="337" r:id="rId5"/>
    <p:sldId id="355" r:id="rId6"/>
    <p:sldId id="356" r:id="rId7"/>
    <p:sldId id="357" r:id="rId8"/>
    <p:sldId id="358" r:id="rId9"/>
    <p:sldId id="359" r:id="rId10"/>
    <p:sldId id="329" r:id="rId11"/>
    <p:sldId id="341" r:id="rId12"/>
    <p:sldId id="342" r:id="rId13"/>
    <p:sldId id="346" r:id="rId14"/>
    <p:sldId id="347" r:id="rId15"/>
    <p:sldId id="351" r:id="rId16"/>
    <p:sldId id="348" r:id="rId17"/>
    <p:sldId id="354" r:id="rId18"/>
    <p:sldId id="349" r:id="rId19"/>
    <p:sldId id="360" r:id="rId20"/>
    <p:sldId id="350" r:id="rId21"/>
    <p:sldId id="352" r:id="rId22"/>
    <p:sldId id="353" r:id="rId23"/>
    <p:sldId id="345" r:id="rId24"/>
    <p:sldId id="34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7C5"/>
    <a:srgbClr val="008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1684"/>
  </p:normalViewPr>
  <p:slideViewPr>
    <p:cSldViewPr snapToGrid="0" snapToObjects="1">
      <p:cViewPr>
        <p:scale>
          <a:sx n="123" d="100"/>
          <a:sy n="12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361CD-6CC4-A34D-AE45-29B67002D1E6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0DAC1-562A-E942-9290-ED2D37D14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8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  <a:lvl2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2pPr>
            <a:lvl3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3pPr>
            <a:lvl4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4pPr>
            <a:lvl5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fld id="{38B27D04-8BD5-C047-B9FF-9D6420E37D9D}" type="datetimeFigureOut">
              <a:rPr lang="en-US" smtClean="0"/>
              <a:pPr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fld id="{EDA11450-08D9-AD47-8209-26B4D4B31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yth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5440" y="5440"/>
            <a:ext cx="12192000" cy="169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>
            <a:lvl1pPr marL="2973388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0" i="0" kern="120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690688"/>
          </a:xfr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/>
          <a:lstStyle>
            <a:lvl1pPr marL="2973388" indent="0" algn="ctr">
              <a:tabLst/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ythonâ¢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858" y="489859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6163"/>
            <a:ext cx="10515600" cy="2590800"/>
          </a:xfrm>
        </p:spPr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  <a:lvl2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2pPr>
            <a:lvl3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3pPr>
            <a:lvl4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4pPr>
            <a:lvl5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fld id="{38B27D04-8BD5-C047-B9FF-9D6420E37D9D}" type="datetimeFigureOut">
              <a:rPr lang="en-US" smtClean="0"/>
              <a:pPr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fld id="{EDA11450-08D9-AD47-8209-26B4D4B318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1985963"/>
            <a:ext cx="12192000" cy="8617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b="0" i="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Your task:</a:t>
            </a:r>
            <a:endParaRPr lang="en-US" sz="5000" b="0" i="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087C5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fld id="{38B27D04-8BD5-C047-B9FF-9D6420E37D9D}" type="datetimeFigureOut">
              <a:rPr lang="en-US" smtClean="0"/>
              <a:pPr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fld id="{EDA11450-08D9-AD47-8209-26B4D4B31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Helvetica Neue Thin" charset="0"/>
          <a:ea typeface="Helvetica Neue Thin" charset="0"/>
          <a:cs typeface="Helvetica Neue Thi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 Thin" charset="0"/>
          <a:ea typeface="Helvetica Neue Thin" charset="0"/>
          <a:cs typeface="Helvetica Neue Thin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 Thin" charset="0"/>
          <a:ea typeface="Helvetica Neue Thin" charset="0"/>
          <a:cs typeface="Helvetica Neue Thi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 Thin" charset="0"/>
          <a:ea typeface="Helvetica Neue Thin" charset="0"/>
          <a:cs typeface="Helvetica Neue Thin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 Thin" charset="0"/>
          <a:ea typeface="Helvetica Neue Thin" charset="0"/>
          <a:cs typeface="Helvetica Neue Thin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 Thin" charset="0"/>
          <a:ea typeface="Helvetica Neue Thin" charset="0"/>
          <a:cs typeface="Helvetica Neue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chapkovski/mainz_task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  <a:solidFill>
            <a:schemeClr val="accent1"/>
          </a:solidFill>
        </p:spPr>
        <p:txBody>
          <a:bodyPr anchor="b"/>
          <a:lstStyle/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Advanced oTree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2533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Helvetica Neue Thin" charset="0"/>
                <a:ea typeface="Helvetica Neue Thin" charset="0"/>
                <a:cs typeface="Helvetica Neue Thin" charset="0"/>
              </a:rPr>
              <a:t>University of Mainz</a:t>
            </a:r>
          </a:p>
          <a:p>
            <a:endParaRPr lang="en-US" sz="3000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3000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3000" dirty="0" smtClean="0">
                <a:latin typeface="Helvetica Neue Thin" charset="0"/>
                <a:ea typeface="Helvetica Neue Thin" charset="0"/>
                <a:cs typeface="Helvetica Neue Thin" charset="0"/>
              </a:rPr>
              <a:t>June 4-5, 2018</a:t>
            </a:r>
          </a:p>
          <a:p>
            <a:r>
              <a:rPr lang="en-US" sz="3000" dirty="0" smtClean="0">
                <a:latin typeface="Helvetica Neue Thin" charset="0"/>
                <a:ea typeface="Helvetica Neue Thin" charset="0"/>
                <a:cs typeface="Helvetica Neue Thin" charset="0"/>
              </a:rPr>
              <a:t>Custom models - Introduction</a:t>
            </a:r>
          </a:p>
          <a:p>
            <a:endParaRPr lang="en-US" sz="30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9821" y="642938"/>
            <a:ext cx="54019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Philipp Chapkovski</a:t>
            </a:r>
          </a:p>
          <a:p>
            <a:pPr algn="ctr"/>
            <a:r>
              <a:rPr lang="en-US" sz="35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European University Institute</a:t>
            </a:r>
            <a:endParaRPr lang="en-US" sz="35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2" b="89983" l="9977" r="899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33887" y="-417419"/>
            <a:ext cx="7530684" cy="85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Clean inefficiencies and errors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and clean as many inefficiencies as you can</a:t>
            </a:r>
          </a:p>
          <a:p>
            <a:endParaRPr lang="en-US" dirty="0" smtClean="0">
              <a:hlinkClick r:id="rId2"/>
            </a:endParaRPr>
          </a:p>
          <a:p>
            <a:pPr marL="0" indent="0" algn="ctr">
              <a:buNone/>
            </a:pPr>
            <a:r>
              <a:rPr lang="en-US" sz="3500" dirty="0" smtClean="0">
                <a:hlinkClick r:id="rId2"/>
              </a:rPr>
              <a:t>https://github.com/chapkovski/mainz_task</a:t>
            </a:r>
            <a:endParaRPr lang="ru-RU" sz="3500" dirty="0" smtClean="0"/>
          </a:p>
        </p:txBody>
      </p:sp>
    </p:spTree>
    <p:extLst>
      <p:ext uri="{BB962C8B-B14F-4D97-AF65-F5344CB8AC3E}">
        <p14:creationId xmlns:p14="http://schemas.microsoft.com/office/powerpoint/2010/main" val="29329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sequence and order of class </a:t>
            </a:r>
            <a:r>
              <a:rPr lang="en-US" dirty="0" err="1" smtClean="0"/>
              <a:t>declarion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 smtClean="0"/>
              <a:t>Results: - restore the order in page sequence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435" y="2392513"/>
            <a:ext cx="7093384" cy="361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inheritance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2860" y="1687354"/>
            <a:ext cx="11346611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FirstPage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(Page):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2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2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2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2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.round_number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sz="2200" dirty="0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22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2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SurveyPage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(Page):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form_model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'player</a:t>
            </a:r>
            <a:r>
              <a:rPr lang="en-US" sz="2200" b="1" dirty="0" smtClean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2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2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2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2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.round_number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Constants.num_rounds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Intro1(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FirstPage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Intro2(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FirstPage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2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2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2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200" b="1" dirty="0" smtClean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super().</a:t>
            </a:r>
            <a:r>
              <a:rPr lang="en-US" sz="2200" b="1" dirty="0" err="1" smtClean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sz="2200" b="1" dirty="0" smtClean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() and </a:t>
            </a:r>
            <a:r>
              <a:rPr lang="en-US" sz="2200" dirty="0" err="1" smtClean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player.role</a:t>
            </a:r>
            <a:r>
              <a:rPr lang="en-US" sz="2200" dirty="0" smtClean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()==‘A’</a:t>
            </a:r>
            <a:r>
              <a:rPr lang="en-US" sz="22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2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ControlQuestions1(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FirstPage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ControlQuestions2(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FirstPage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...</a:t>
            </a:r>
          </a:p>
        </p:txBody>
      </p:sp>
    </p:spTree>
    <p:extLst>
      <p:ext uri="{BB962C8B-B14F-4D97-AF65-F5344CB8AC3E}">
        <p14:creationId xmlns:p14="http://schemas.microsoft.com/office/powerpoint/2010/main" val="21636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Always use constants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275" y="1825625"/>
            <a:ext cx="11852695" cy="4351338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Constants(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BaseConstants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name_in_url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solution_app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'</a:t>
            </a:r>
            <a:br>
              <a:rPr lang="en-US" sz="2200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players_per_group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= 2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num_rounds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= 4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endowment = 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100</a:t>
            </a:r>
          </a:p>
          <a:p>
            <a:pPr marL="0" indent="0">
              <a:buNone/>
            </a:pP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  multiplier 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= 2</a:t>
            </a:r>
            <a:endParaRPr 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sender_decision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(max=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Constants.endowment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mr-IN" sz="22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23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choices to constants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Constants(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BaseConstants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POLITICAL_CHOICES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[(0,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'Left'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      (1,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'Right'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)]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GENDER_CHOICES = [(0,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'Female'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   (1,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'Male'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)]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TRUST_CHOICES = [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(0,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'You can trust most people.'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(1,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'You can never be too careful with others.'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trust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(choices=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Constants.TRUST_CHOICES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smtClean="0"/>
              <a:t>Why? because then we can reuse these choices elsewhere</a:t>
            </a:r>
          </a:p>
          <a:p>
            <a:endParaRPr lang="en-US" dirty="0" smtClean="0"/>
          </a:p>
          <a:p>
            <a:r>
              <a:rPr lang="en-US" dirty="0" smtClean="0"/>
              <a:t>ATTN: </a:t>
            </a:r>
            <a:r>
              <a:rPr lang="en-US" b="1" u="sng" dirty="0" smtClean="0"/>
              <a:t>use </a:t>
            </a:r>
            <a:r>
              <a:rPr lang="en-US" b="1" u="sng" dirty="0" err="1" smtClean="0"/>
              <a:t>get_FOO_display</a:t>
            </a:r>
            <a:r>
              <a:rPr lang="en-US" b="1" u="sng" dirty="0" smtClean="0"/>
              <a:t>()</a:t>
            </a:r>
            <a:r>
              <a:rPr lang="en-US" b="1" u="sng" dirty="0"/>
              <a:t/>
            </a:r>
            <a:br>
              <a:rPr lang="en-US" b="1" u="sng" dirty="0"/>
            </a:b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9431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Minor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always import at the top of the file</a:t>
            </a:r>
          </a:p>
          <a:p>
            <a:r>
              <a:rPr lang="en-US" dirty="0" smtClean="0"/>
              <a:t>return only once if it makes sense (in </a:t>
            </a:r>
            <a:r>
              <a:rPr lang="en-US" dirty="0" err="1" smtClean="0"/>
              <a:t>vars_for_template</a:t>
            </a:r>
            <a:r>
              <a:rPr lang="en-US" dirty="0" smtClean="0"/>
              <a:t> in Decision2)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9087" y="315044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80"/>
                </a:solidFill>
              </a:rPr>
              <a:t>class </a:t>
            </a:r>
            <a:r>
              <a:rPr lang="en-US" dirty="0"/>
              <a:t>Survey1(Page):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>
                <a:solidFill>
                  <a:srgbClr val="000080"/>
                </a:solidFill>
              </a:rPr>
              <a:t>def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 err="1"/>
              <a:t>get_form_fields</a:t>
            </a:r>
            <a:r>
              <a:rPr lang="en-US" dirty="0"/>
              <a:t>(</a:t>
            </a:r>
            <a:r>
              <a:rPr lang="en-US" dirty="0">
                <a:solidFill>
                  <a:srgbClr val="94558D"/>
                </a:solidFill>
              </a:rPr>
              <a:t>self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 smtClean="0"/>
              <a:t>        </a:t>
            </a:r>
            <a:r>
              <a:rPr lang="en-US" b="1" dirty="0">
                <a:solidFill>
                  <a:srgbClr val="000080"/>
                </a:solidFill>
              </a:rPr>
              <a:t>import </a:t>
            </a:r>
            <a:r>
              <a:rPr lang="en-US" dirty="0"/>
              <a:t>random</a:t>
            </a:r>
            <a:br>
              <a:rPr lang="en-US" dirty="0"/>
            </a:br>
            <a:r>
              <a:rPr lang="en-US" dirty="0"/>
              <a:t>        rand = </a:t>
            </a:r>
            <a:r>
              <a:rPr lang="en-US" dirty="0" err="1"/>
              <a:t>random.random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>
                <a:solidFill>
                  <a:srgbClr val="000080"/>
                </a:solidFill>
              </a:rPr>
              <a:t>if </a:t>
            </a:r>
            <a:r>
              <a:rPr lang="en-US" dirty="0"/>
              <a:t>rand &lt; </a:t>
            </a:r>
            <a:r>
              <a:rPr lang="en-US" dirty="0">
                <a:solidFill>
                  <a:srgbClr val="0000FF"/>
                </a:solidFill>
              </a:rPr>
              <a:t>.5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random.shuffle</a:t>
            </a:r>
            <a:r>
              <a:rPr lang="en-US" dirty="0"/>
              <a:t>(a)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1" dirty="0">
                <a:solidFill>
                  <a:srgbClr val="000080"/>
                </a:solidFill>
              </a:rPr>
              <a:t>return </a:t>
            </a:r>
            <a:r>
              <a:rPr lang="en-US" dirty="0"/>
              <a:t>a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>
                <a:solidFill>
                  <a:srgbClr val="000080"/>
                </a:solidFill>
              </a:rPr>
              <a:t>else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random.shuffle</a:t>
            </a:r>
            <a:r>
              <a:rPr lang="en-US" dirty="0"/>
              <a:t>(b)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1" dirty="0">
                <a:solidFill>
                  <a:srgbClr val="000080"/>
                </a:solidFill>
              </a:rPr>
              <a:t>return </a:t>
            </a:r>
            <a:r>
              <a:rPr lang="en-US" dirty="0"/>
              <a:t>b</a:t>
            </a:r>
          </a:p>
        </p:txBody>
      </p:sp>
      <p:sp>
        <p:nvSpPr>
          <p:cNvPr id="5" name="Rectangle 4"/>
          <p:cNvSpPr/>
          <p:nvPr/>
        </p:nvSpPr>
        <p:spPr>
          <a:xfrm>
            <a:off x="758068" y="3933645"/>
            <a:ext cx="3813932" cy="5175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81314" y="2798557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80"/>
                </a:solidFill>
              </a:rPr>
              <a:t>class </a:t>
            </a:r>
            <a:r>
              <a:rPr lang="en-US"/>
              <a:t>Decision4(Page</a:t>
            </a:r>
            <a:r>
              <a:rPr lang="en-US" smtClean="0"/>
              <a:t>):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>
                <a:solidFill>
                  <a:srgbClr val="000080"/>
                </a:solidFill>
              </a:rPr>
              <a:t>def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 err="1"/>
              <a:t>vars_for_template</a:t>
            </a:r>
            <a:r>
              <a:rPr lang="en-US" dirty="0"/>
              <a:t>(</a:t>
            </a:r>
            <a:r>
              <a:rPr lang="en-US" dirty="0">
                <a:solidFill>
                  <a:srgbClr val="94558D"/>
                </a:solidFill>
              </a:rPr>
              <a:t>self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b="1" dirty="0">
                <a:solidFill>
                  <a:srgbClr val="000080"/>
                </a:solidFill>
              </a:rPr>
              <a:t>if </a:t>
            </a:r>
            <a:r>
              <a:rPr lang="en-US" dirty="0" err="1"/>
              <a:t>curtreatment</a:t>
            </a:r>
            <a:r>
              <a:rPr lang="en-US" dirty="0"/>
              <a:t> == </a:t>
            </a:r>
            <a:r>
              <a:rPr lang="en-US" b="1" dirty="0">
                <a:solidFill>
                  <a:srgbClr val="008080"/>
                </a:solidFill>
              </a:rPr>
              <a:t>'T1'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    </a:t>
            </a:r>
            <a:r>
              <a:rPr lang="mr-IN" dirty="0" smtClean="0"/>
              <a:t>…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1" dirty="0">
                <a:solidFill>
                  <a:srgbClr val="000080"/>
                </a:solidFill>
              </a:rPr>
              <a:t>return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b="1" dirty="0">
                <a:solidFill>
                  <a:srgbClr val="008080"/>
                </a:solidFill>
              </a:rPr>
              <a:t>'</a:t>
            </a:r>
            <a:r>
              <a:rPr lang="en-US" b="1" dirty="0" err="1">
                <a:solidFill>
                  <a:srgbClr val="008080"/>
                </a:solidFill>
              </a:rPr>
              <a:t>decision_text</a:t>
            </a:r>
            <a:r>
              <a:rPr lang="en-US" b="1" dirty="0">
                <a:solidFill>
                  <a:srgbClr val="008080"/>
                </a:solidFill>
              </a:rPr>
              <a:t>'</a:t>
            </a:r>
            <a:r>
              <a:rPr lang="en-US" dirty="0"/>
              <a:t>: </a:t>
            </a:r>
            <a:r>
              <a:rPr lang="en-US" dirty="0" err="1"/>
              <a:t>decision_text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b="1" dirty="0">
                <a:solidFill>
                  <a:srgbClr val="008080"/>
                </a:solidFill>
              </a:rPr>
              <a:t>'</a:t>
            </a:r>
            <a:r>
              <a:rPr lang="en-US" b="1" dirty="0" err="1">
                <a:solidFill>
                  <a:srgbClr val="008080"/>
                </a:solidFill>
              </a:rPr>
              <a:t>belief_text</a:t>
            </a:r>
            <a:r>
              <a:rPr lang="en-US" b="1" dirty="0">
                <a:solidFill>
                  <a:srgbClr val="008080"/>
                </a:solidFill>
              </a:rPr>
              <a:t>'</a:t>
            </a:r>
            <a:r>
              <a:rPr lang="en-US" dirty="0"/>
              <a:t>: </a:t>
            </a:r>
            <a:r>
              <a:rPr lang="en-US" dirty="0" err="1"/>
              <a:t>belief_text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     }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>
                <a:solidFill>
                  <a:srgbClr val="000080"/>
                </a:solidFill>
              </a:rPr>
              <a:t>else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    </a:t>
            </a:r>
            <a:r>
              <a:rPr lang="mr-IN" dirty="0" smtClean="0"/>
              <a:t>…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1" dirty="0">
                <a:solidFill>
                  <a:srgbClr val="000080"/>
                </a:solidFill>
              </a:rPr>
              <a:t>return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b="1" dirty="0">
                <a:solidFill>
                  <a:srgbClr val="008080"/>
                </a:solidFill>
              </a:rPr>
              <a:t>'</a:t>
            </a:r>
            <a:r>
              <a:rPr lang="en-US" b="1" dirty="0" err="1">
                <a:solidFill>
                  <a:srgbClr val="008080"/>
                </a:solidFill>
              </a:rPr>
              <a:t>decision_text</a:t>
            </a:r>
            <a:r>
              <a:rPr lang="en-US" b="1" dirty="0">
                <a:solidFill>
                  <a:srgbClr val="008080"/>
                </a:solidFill>
              </a:rPr>
              <a:t>'</a:t>
            </a:r>
            <a:r>
              <a:rPr lang="en-US" dirty="0"/>
              <a:t>: </a:t>
            </a:r>
            <a:r>
              <a:rPr lang="en-US" dirty="0" err="1"/>
              <a:t>decision_text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b="1" dirty="0">
                <a:solidFill>
                  <a:srgbClr val="008080"/>
                </a:solidFill>
              </a:rPr>
              <a:t>'</a:t>
            </a:r>
            <a:r>
              <a:rPr lang="en-US" b="1" dirty="0" err="1">
                <a:solidFill>
                  <a:srgbClr val="008080"/>
                </a:solidFill>
              </a:rPr>
              <a:t>belief_text</a:t>
            </a:r>
            <a:r>
              <a:rPr lang="en-US" b="1" dirty="0">
                <a:solidFill>
                  <a:srgbClr val="008080"/>
                </a:solidFill>
              </a:rPr>
              <a:t>'</a:t>
            </a:r>
            <a:r>
              <a:rPr lang="en-US" dirty="0"/>
              <a:t>: </a:t>
            </a:r>
            <a:r>
              <a:rPr lang="en-US" dirty="0" err="1"/>
              <a:t>belief_text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     }</a:t>
            </a:r>
          </a:p>
        </p:txBody>
      </p:sp>
      <p:sp>
        <p:nvSpPr>
          <p:cNvPr id="8" name="Rectangle 7"/>
          <p:cNvSpPr/>
          <p:nvPr/>
        </p:nvSpPr>
        <p:spPr>
          <a:xfrm>
            <a:off x="7173246" y="4258572"/>
            <a:ext cx="3813932" cy="11070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04874" y="5842958"/>
            <a:ext cx="4026717" cy="10150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Constants(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BaseConstants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treatments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[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'T1'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'T2'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splitting_round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3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BaseSubsession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creating_session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treatment_seq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self.session.config.get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treatment_seq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Constants.treatments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assert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set(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treatment_seq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issubset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Constants.treatments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g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self.get_groups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self.round_number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Constants.splitting_round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g.treatment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treatment_seq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[0]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g.treatment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treatment_seq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[1]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Group(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BaseGroup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treatment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models.StringField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94492" y="2008682"/>
            <a:ext cx="3601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why do I use assert?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why we need </a:t>
            </a:r>
            <a:r>
              <a:rPr lang="en-US" dirty="0" err="1" smtClean="0">
                <a:solidFill>
                  <a:srgbClr val="FF0000"/>
                </a:solidFill>
              </a:rPr>
              <a:t>config.get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why do I put treatment in to a group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93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payoffs at the </a:t>
            </a:r>
            <a:r>
              <a:rPr lang="en-US" dirty="0" err="1" smtClean="0"/>
              <a:t>waitpage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BEFORE: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Results(Page):</a:t>
            </a:r>
            <a:br>
              <a:rPr lang="en-US" sz="19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sz="19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self.player.role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() == 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'sender'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:</a:t>
            </a:r>
            <a:br>
              <a:rPr lang="en-US" sz="19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           receiver =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self.group.get_player_by_role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'receiver'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19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self.player.payoff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100 -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self.player.sender_decision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+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receiver.receiver_decision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/ 100 *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self.player.sender_decision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9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:</a:t>
            </a:r>
            <a:br>
              <a:rPr lang="en-US" sz="19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           sender =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self.group.get_player_by_role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'sender'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19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self.player.payoff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sender.sender_decision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* 2 -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self.player.receiver_decision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/ 100 *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sender.sender_decision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* 2</a:t>
            </a:r>
            <a:br>
              <a:rPr lang="en-US" sz="19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return True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AFTER: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ResultsWaitPage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WaitPage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after_all_players_arrive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self.group.set_payoffs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66850" y="5669844"/>
            <a:ext cx="1371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solidFill>
                  <a:srgbClr val="FF0000"/>
                </a:solidFill>
              </a:rPr>
              <a:t>Why?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67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refactoring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Before we had 4 decision pages that look like that: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Decision3(Page):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form_model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'player'</a:t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treatmentseq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self.session.config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treatment_seq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curtreatment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treatmentseq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self.round_number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- 1]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curtreatment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'T1'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self.player.role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==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'receiver'</a:t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       else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self.player.role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==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'sender'</a:t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get_form_fields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treatmentseq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self.session.config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treatment_seq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curtreatment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treatmentseq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self.round_number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- 1]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curtreatment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'T1'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receiver_beliefs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sender_beliefs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6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refactoring: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79853" cy="4351338"/>
          </a:xfrm>
        </p:spPr>
        <p:txBody>
          <a:bodyPr/>
          <a:lstStyle/>
          <a:p>
            <a:r>
              <a:rPr lang="en-US" dirty="0" smtClean="0"/>
              <a:t>in Constants: </a:t>
            </a:r>
          </a:p>
          <a:p>
            <a:r>
              <a:rPr lang="en-US" dirty="0" err="1"/>
              <a:t>decision_order</a:t>
            </a:r>
            <a:r>
              <a:rPr lang="en-US" dirty="0"/>
              <a:t> = {</a:t>
            </a:r>
            <a:r>
              <a:rPr lang="en-US" b="1" dirty="0"/>
              <a:t>'T1'</a:t>
            </a:r>
            <a:r>
              <a:rPr lang="en-US" dirty="0"/>
              <a:t>: [</a:t>
            </a:r>
            <a:r>
              <a:rPr lang="en-US" b="1" dirty="0"/>
              <a:t>'sender'</a:t>
            </a:r>
            <a:r>
              <a:rPr lang="en-US" dirty="0"/>
              <a:t>, </a:t>
            </a:r>
            <a:r>
              <a:rPr lang="en-US" b="1" dirty="0"/>
              <a:t>'receiver</a:t>
            </a:r>
            <a:r>
              <a:rPr lang="en-US" b="1" dirty="0" smtClean="0"/>
              <a:t>'</a:t>
            </a:r>
            <a:r>
              <a:rPr lang="en-US" dirty="0" smtClean="0"/>
              <a:t>],</a:t>
            </a:r>
          </a:p>
          <a:p>
            <a:r>
              <a:rPr lang="en-US" dirty="0" smtClean="0"/>
              <a:t> </a:t>
            </a:r>
            <a:r>
              <a:rPr lang="en-US" b="1" dirty="0"/>
              <a:t>'T2'</a:t>
            </a:r>
            <a:r>
              <a:rPr lang="en-US" dirty="0"/>
              <a:t>: [</a:t>
            </a:r>
            <a:r>
              <a:rPr lang="en-US" b="1" dirty="0"/>
              <a:t>'receiver'</a:t>
            </a:r>
            <a:r>
              <a:rPr lang="en-US" dirty="0"/>
              <a:t>, </a:t>
            </a:r>
            <a:r>
              <a:rPr lang="en-US" b="1" dirty="0"/>
              <a:t>'sender'</a:t>
            </a:r>
            <a:r>
              <a:rPr lang="en-US" dirty="0"/>
              <a:t>]}</a:t>
            </a:r>
          </a:p>
        </p:txBody>
      </p:sp>
      <p:sp>
        <p:nvSpPr>
          <p:cNvPr id="4" name="Rectangle 3"/>
          <p:cNvSpPr/>
          <p:nvPr/>
        </p:nvSpPr>
        <p:spPr>
          <a:xfrm>
            <a:off x="6498566" y="1495123"/>
            <a:ext cx="60960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Decision_1(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DecisionBelief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own_field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'decision'</a:t>
            </a:r>
            <a:b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Belief_1(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DecisionBelief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own_field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'beliefs'</a:t>
            </a:r>
            <a:b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Belief_2(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DecisionBelief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own_field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'beliefs'</a:t>
            </a:r>
            <a:b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Decision_2(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DecisionBelief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own_field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'decision'</a:t>
            </a:r>
            <a:endParaRPr 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35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4-5 June 2018: Program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Refactoring inefficient code  (Trust game)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Writing PGG with punishment (PGGFG)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Re-writing PGGFG using custom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Adding Real Effort Task (RET) into PGGFG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Discussing individual projects</a:t>
            </a:r>
          </a:p>
        </p:txBody>
      </p:sp>
    </p:spTree>
    <p:extLst>
      <p:ext uri="{BB962C8B-B14F-4D97-AF65-F5344CB8AC3E}">
        <p14:creationId xmlns:p14="http://schemas.microsoft.com/office/powerpoint/2010/main" val="147504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page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77991" y="1874209"/>
            <a:ext cx="1047821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</a:rPr>
              <a:t>class </a:t>
            </a:r>
            <a:r>
              <a:rPr lang="en-US" dirty="0" err="1"/>
              <a:t>DecisionBelief</a:t>
            </a:r>
            <a:r>
              <a:rPr lang="en-US" dirty="0"/>
              <a:t>(Page):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form_model</a:t>
            </a:r>
            <a:r>
              <a:rPr lang="en-US" dirty="0"/>
              <a:t> = </a:t>
            </a:r>
            <a:r>
              <a:rPr lang="en-US" b="1" dirty="0">
                <a:solidFill>
                  <a:srgbClr val="008080"/>
                </a:solidFill>
              </a:rPr>
              <a:t>'group'</a:t>
            </a:r>
            <a:br>
              <a:rPr lang="en-US" b="1" dirty="0">
                <a:solidFill>
                  <a:srgbClr val="008080"/>
                </a:solidFill>
              </a:rPr>
            </a:br>
            <a:r>
              <a:rPr lang="en-US" b="1" dirty="0">
                <a:solidFill>
                  <a:srgbClr val="008080"/>
                </a:solidFill>
              </a:rPr>
              <a:t>    </a:t>
            </a:r>
            <a:r>
              <a:rPr lang="en-US" dirty="0" err="1"/>
              <a:t>own_field</a:t>
            </a:r>
            <a:r>
              <a:rPr lang="en-US" dirty="0"/>
              <a:t> = </a:t>
            </a:r>
            <a:r>
              <a:rPr lang="en-US" b="1" dirty="0">
                <a:solidFill>
                  <a:srgbClr val="000080"/>
                </a:solidFill>
              </a:rPr>
              <a:t>None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/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000080"/>
                </a:solidFill>
              </a:rPr>
              <a:t>def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 err="1"/>
              <a:t>get_order</a:t>
            </a:r>
            <a:r>
              <a:rPr lang="en-US" dirty="0"/>
              <a:t>(</a:t>
            </a:r>
            <a:r>
              <a:rPr lang="en-US" dirty="0">
                <a:solidFill>
                  <a:srgbClr val="94558D"/>
                </a:solidFill>
              </a:rPr>
              <a:t>self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order = </a:t>
            </a:r>
            <a:r>
              <a:rPr lang="en-US" dirty="0" err="1">
                <a:solidFill>
                  <a:srgbClr val="000080"/>
                </a:solidFill>
              </a:rPr>
              <a:t>int</a:t>
            </a:r>
            <a:r>
              <a:rPr lang="en-US" dirty="0"/>
              <a:t>(</a:t>
            </a:r>
            <a:r>
              <a:rPr lang="en-US" dirty="0" err="1">
                <a:solidFill>
                  <a:srgbClr val="94558D"/>
                </a:solidFill>
              </a:rPr>
              <a:t>self</a:t>
            </a:r>
            <a:r>
              <a:rPr lang="en-US" dirty="0" err="1"/>
              <a:t>.__class__.</a:t>
            </a:r>
            <a:r>
              <a:rPr lang="en-US" dirty="0" err="1">
                <a:solidFill>
                  <a:srgbClr val="B200B2"/>
                </a:solidFill>
              </a:rPr>
              <a:t>__name__</a:t>
            </a:r>
            <a:r>
              <a:rPr lang="en-US" dirty="0" err="1"/>
              <a:t>.split</a:t>
            </a:r>
            <a:r>
              <a:rPr lang="en-US" dirty="0"/>
              <a:t>(</a:t>
            </a:r>
            <a:r>
              <a:rPr lang="en-US" b="1" dirty="0">
                <a:solidFill>
                  <a:srgbClr val="008080"/>
                </a:solidFill>
              </a:rPr>
              <a:t>'_'</a:t>
            </a:r>
            <a:r>
              <a:rPr lang="en-US" dirty="0"/>
              <a:t>)[</a:t>
            </a:r>
            <a:r>
              <a:rPr lang="en-US" dirty="0">
                <a:solidFill>
                  <a:srgbClr val="0000FF"/>
                </a:solidFill>
              </a:rPr>
              <a:t>1</a:t>
            </a:r>
            <a:r>
              <a:rPr lang="en-US" dirty="0"/>
              <a:t>])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>
                <a:solidFill>
                  <a:srgbClr val="000080"/>
                </a:solidFill>
              </a:rPr>
              <a:t>return </a:t>
            </a:r>
            <a:r>
              <a:rPr lang="en-US" dirty="0" err="1">
                <a:solidFill>
                  <a:srgbClr val="000080"/>
                </a:solidFill>
              </a:rPr>
              <a:t>int</a:t>
            </a:r>
            <a:r>
              <a:rPr lang="en-US" dirty="0"/>
              <a:t>(order) - </a:t>
            </a:r>
            <a:r>
              <a:rPr lang="en-US" dirty="0">
                <a:solidFill>
                  <a:srgbClr val="0000FF"/>
                </a:solidFill>
              </a:rPr>
              <a:t>1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/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    </a:t>
            </a:r>
            <a:r>
              <a:rPr lang="en-US" b="1" dirty="0" err="1">
                <a:solidFill>
                  <a:srgbClr val="000080"/>
                </a:solidFill>
              </a:rPr>
              <a:t>def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 err="1"/>
              <a:t>is_displayed</a:t>
            </a:r>
            <a:r>
              <a:rPr lang="en-US" dirty="0"/>
              <a:t>(</a:t>
            </a:r>
            <a:r>
              <a:rPr lang="en-US" dirty="0">
                <a:solidFill>
                  <a:srgbClr val="94558D"/>
                </a:solidFill>
              </a:rPr>
              <a:t>self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808080"/>
                </a:solidFill>
              </a:rPr>
              <a:t>r </a:t>
            </a:r>
            <a:r>
              <a:rPr lang="en-US" dirty="0"/>
              <a:t>= </a:t>
            </a:r>
            <a:r>
              <a:rPr lang="en-US" dirty="0" err="1">
                <a:solidFill>
                  <a:srgbClr val="94558D"/>
                </a:solidFill>
              </a:rPr>
              <a:t>self</a:t>
            </a:r>
            <a:r>
              <a:rPr lang="en-US" dirty="0" err="1"/>
              <a:t>.player.role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>
                <a:solidFill>
                  <a:srgbClr val="94558D"/>
                </a:solidFill>
              </a:rPr>
              <a:t>self</a:t>
            </a:r>
            <a:r>
              <a:rPr lang="en-US" dirty="0" err="1"/>
              <a:t>.get_order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>
                <a:solidFill>
                  <a:srgbClr val="000080"/>
                </a:solidFill>
              </a:rPr>
              <a:t>return </a:t>
            </a:r>
            <a:r>
              <a:rPr lang="en-US" dirty="0" err="1">
                <a:solidFill>
                  <a:srgbClr val="94558D"/>
                </a:solidFill>
              </a:rPr>
              <a:t>self</a:t>
            </a:r>
            <a:r>
              <a:rPr lang="en-US" dirty="0" err="1"/>
              <a:t>.player.role</a:t>
            </a:r>
            <a:r>
              <a:rPr lang="en-US" dirty="0"/>
              <a:t>() == </a:t>
            </a:r>
            <a:r>
              <a:rPr lang="en-US" dirty="0" err="1"/>
              <a:t>Constants.decision_order</a:t>
            </a:r>
            <a:r>
              <a:rPr lang="en-US" dirty="0"/>
              <a:t>[</a:t>
            </a:r>
            <a:r>
              <a:rPr lang="en-US" dirty="0" err="1">
                <a:solidFill>
                  <a:srgbClr val="94558D"/>
                </a:solidFill>
              </a:rPr>
              <a:t>self</a:t>
            </a:r>
            <a:r>
              <a:rPr lang="en-US" dirty="0" err="1"/>
              <a:t>.group.treatment</a:t>
            </a:r>
            <a:r>
              <a:rPr lang="en-US" dirty="0"/>
              <a:t>][</a:t>
            </a:r>
            <a:r>
              <a:rPr lang="en-US" dirty="0" err="1"/>
              <a:t>i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>
                <a:solidFill>
                  <a:srgbClr val="000080"/>
                </a:solidFill>
              </a:rPr>
              <a:t>def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 err="1"/>
              <a:t>get_form_fields</a:t>
            </a:r>
            <a:r>
              <a:rPr lang="en-US" dirty="0"/>
              <a:t>(</a:t>
            </a:r>
            <a:r>
              <a:rPr lang="en-US" dirty="0">
                <a:solidFill>
                  <a:srgbClr val="94558D"/>
                </a:solidFill>
              </a:rPr>
              <a:t>self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>
                <a:solidFill>
                  <a:srgbClr val="000080"/>
                </a:solidFill>
              </a:rPr>
              <a:t>return </a:t>
            </a:r>
            <a:r>
              <a:rPr lang="en-US" dirty="0"/>
              <a:t>[</a:t>
            </a:r>
            <a:r>
              <a:rPr lang="en-US" b="1" dirty="0">
                <a:solidFill>
                  <a:srgbClr val="008080"/>
                </a:solidFill>
              </a:rPr>
              <a:t>'{}_{}'</a:t>
            </a:r>
            <a:r>
              <a:rPr lang="en-US" dirty="0"/>
              <a:t>.format(</a:t>
            </a:r>
            <a:r>
              <a:rPr lang="en-US" dirty="0" err="1">
                <a:solidFill>
                  <a:srgbClr val="94558D"/>
                </a:solidFill>
              </a:rPr>
              <a:t>self</a:t>
            </a:r>
            <a:r>
              <a:rPr lang="en-US" dirty="0" err="1"/>
              <a:t>.player.role</a:t>
            </a:r>
            <a:r>
              <a:rPr lang="en-US" dirty="0"/>
              <a:t>(), </a:t>
            </a:r>
            <a:r>
              <a:rPr lang="en-US" dirty="0" err="1">
                <a:solidFill>
                  <a:srgbClr val="94558D"/>
                </a:solidFill>
              </a:rPr>
              <a:t>self</a:t>
            </a:r>
            <a:r>
              <a:rPr lang="en-US" dirty="0" err="1"/>
              <a:t>.own_field</a:t>
            </a:r>
            <a:r>
              <a:rPr lang="en-US" dirty="0"/>
              <a:t>), ]</a:t>
            </a:r>
          </a:p>
        </p:txBody>
      </p:sp>
    </p:spTree>
    <p:extLst>
      <p:ext uri="{BB962C8B-B14F-4D97-AF65-F5344CB8AC3E}">
        <p14:creationId xmlns:p14="http://schemas.microsoft.com/office/powerpoint/2010/main" val="6463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randomization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4398" y="1725283"/>
            <a:ext cx="1193320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solidFill>
                  <a:srgbClr val="000080"/>
                </a:solidFill>
              </a:rPr>
              <a:t>class </a:t>
            </a:r>
            <a:r>
              <a:rPr lang="en-US" sz="2200" dirty="0"/>
              <a:t>Constants(</a:t>
            </a:r>
            <a:r>
              <a:rPr lang="en-US" sz="2200" dirty="0" err="1"/>
              <a:t>BaseConstants</a:t>
            </a:r>
            <a:r>
              <a:rPr lang="en-US" sz="2200" dirty="0" smtClean="0"/>
              <a:t>):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>    </a:t>
            </a:r>
            <a:r>
              <a:rPr lang="en-US" sz="2200" dirty="0" err="1"/>
              <a:t>qs_a</a:t>
            </a:r>
            <a:r>
              <a:rPr lang="en-US" sz="2200" dirty="0"/>
              <a:t> = [</a:t>
            </a:r>
            <a:r>
              <a:rPr lang="en-US" sz="2200" b="1" dirty="0">
                <a:solidFill>
                  <a:srgbClr val="008080"/>
                </a:solidFill>
              </a:rPr>
              <a:t>'</a:t>
            </a:r>
            <a:r>
              <a:rPr lang="en-US" sz="2200" b="1" dirty="0" err="1">
                <a:solidFill>
                  <a:srgbClr val="008080"/>
                </a:solidFill>
              </a:rPr>
              <a:t>political_views</a:t>
            </a:r>
            <a:r>
              <a:rPr lang="en-US" sz="2200" b="1" dirty="0">
                <a:solidFill>
                  <a:srgbClr val="008080"/>
                </a:solidFill>
              </a:rPr>
              <a:t>'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8080"/>
                </a:solidFill>
              </a:rPr>
              <a:t>'trust'</a:t>
            </a:r>
            <a:r>
              <a:rPr lang="en-US" sz="2200" dirty="0"/>
              <a:t>]</a:t>
            </a:r>
            <a:br>
              <a:rPr lang="en-US" sz="2200" dirty="0"/>
            </a:br>
            <a:r>
              <a:rPr lang="en-US" sz="2200" dirty="0"/>
              <a:t>    </a:t>
            </a:r>
            <a:r>
              <a:rPr lang="en-US" sz="2200" dirty="0" err="1"/>
              <a:t>qs_b</a:t>
            </a:r>
            <a:r>
              <a:rPr lang="en-US" sz="2200" dirty="0"/>
              <a:t> = [</a:t>
            </a:r>
            <a:r>
              <a:rPr lang="en-US" sz="2200" b="1" dirty="0">
                <a:solidFill>
                  <a:srgbClr val="008080"/>
                </a:solidFill>
              </a:rPr>
              <a:t>'</a:t>
            </a:r>
            <a:r>
              <a:rPr lang="en-US" sz="2200" b="1" dirty="0" err="1">
                <a:solidFill>
                  <a:srgbClr val="008080"/>
                </a:solidFill>
              </a:rPr>
              <a:t>experimenter_demand</a:t>
            </a:r>
            <a:r>
              <a:rPr lang="en-US" sz="2200" b="1" dirty="0">
                <a:solidFill>
                  <a:srgbClr val="008080"/>
                </a:solidFill>
              </a:rPr>
              <a:t>'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8080"/>
                </a:solidFill>
              </a:rPr>
              <a:t>'gender'</a:t>
            </a:r>
            <a:r>
              <a:rPr lang="en-US" sz="2200" dirty="0"/>
              <a:t>]</a:t>
            </a:r>
            <a:br>
              <a:rPr lang="en-US" sz="2200" dirty="0"/>
            </a:br>
            <a:r>
              <a:rPr lang="en-US" sz="2200" dirty="0"/>
              <a:t>    </a:t>
            </a:r>
            <a:r>
              <a:rPr lang="en-US" sz="2200" dirty="0" err="1"/>
              <a:t>question_sets</a:t>
            </a:r>
            <a:r>
              <a:rPr lang="en-US" sz="2200" dirty="0"/>
              <a:t> = [</a:t>
            </a:r>
            <a:r>
              <a:rPr lang="en-US" sz="2200" dirty="0" err="1"/>
              <a:t>qs_a</a:t>
            </a:r>
            <a:r>
              <a:rPr lang="en-US" sz="2200" dirty="0"/>
              <a:t>, </a:t>
            </a:r>
            <a:r>
              <a:rPr lang="en-US" sz="2200" dirty="0" err="1"/>
              <a:t>qs_b</a:t>
            </a:r>
            <a:r>
              <a:rPr lang="en-US" sz="2200" dirty="0"/>
              <a:t>]</a:t>
            </a:r>
            <a:br>
              <a:rPr lang="en-US" sz="2200" dirty="0"/>
            </a:br>
            <a:r>
              <a:rPr lang="en-US" sz="2200" dirty="0"/>
              <a:t>    </a:t>
            </a:r>
            <a:endParaRPr lang="en-US" sz="2200" dirty="0" smtClean="0"/>
          </a:p>
          <a:p>
            <a:r>
              <a:rPr lang="en-US" sz="2200" b="1" dirty="0" smtClean="0">
                <a:solidFill>
                  <a:srgbClr val="000080"/>
                </a:solidFill>
              </a:rPr>
              <a:t>class </a:t>
            </a:r>
            <a:r>
              <a:rPr lang="en-US" sz="2200" dirty="0" err="1"/>
              <a:t>Subsession</a:t>
            </a:r>
            <a:r>
              <a:rPr lang="en-US" sz="2200" dirty="0"/>
              <a:t>(</a:t>
            </a:r>
            <a:r>
              <a:rPr lang="en-US" sz="2200" dirty="0" err="1"/>
              <a:t>BaseSubsession</a:t>
            </a:r>
            <a:r>
              <a:rPr lang="en-US" sz="2200" dirty="0"/>
              <a:t>):</a:t>
            </a:r>
            <a:br>
              <a:rPr lang="en-US" sz="2200" dirty="0"/>
            </a:br>
            <a:r>
              <a:rPr lang="en-US" sz="2200" dirty="0"/>
              <a:t>    </a:t>
            </a:r>
            <a:r>
              <a:rPr lang="en-US" sz="2200" b="1" dirty="0" err="1">
                <a:solidFill>
                  <a:srgbClr val="000080"/>
                </a:solidFill>
              </a:rPr>
              <a:t>def</a:t>
            </a:r>
            <a:r>
              <a:rPr lang="en-US" sz="2200" b="1" dirty="0">
                <a:solidFill>
                  <a:srgbClr val="000080"/>
                </a:solidFill>
              </a:rPr>
              <a:t> </a:t>
            </a:r>
            <a:r>
              <a:rPr lang="en-US" sz="2200" dirty="0" err="1"/>
              <a:t>creating_session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94558D"/>
                </a:solidFill>
              </a:rPr>
              <a:t>self</a:t>
            </a:r>
            <a:r>
              <a:rPr lang="en-US" sz="2200" dirty="0" smtClean="0"/>
              <a:t>):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>        </a:t>
            </a:r>
            <a:r>
              <a:rPr lang="en-US" sz="2200" b="1" dirty="0">
                <a:solidFill>
                  <a:srgbClr val="000080"/>
                </a:solidFill>
              </a:rPr>
              <a:t>if </a:t>
            </a:r>
            <a:r>
              <a:rPr lang="en-US" sz="2200" dirty="0" err="1">
                <a:solidFill>
                  <a:srgbClr val="94558D"/>
                </a:solidFill>
              </a:rPr>
              <a:t>self</a:t>
            </a:r>
            <a:r>
              <a:rPr lang="en-US" sz="2200" dirty="0" err="1"/>
              <a:t>.round_number</a:t>
            </a:r>
            <a:r>
              <a:rPr lang="en-US" sz="2200" dirty="0"/>
              <a:t> == </a:t>
            </a:r>
            <a:r>
              <a:rPr lang="en-US" sz="2200" dirty="0" err="1"/>
              <a:t>Constants.num_rounds</a:t>
            </a:r>
            <a:r>
              <a:rPr lang="en-US" sz="2200" dirty="0"/>
              <a:t>:</a:t>
            </a:r>
            <a:br>
              <a:rPr lang="en-US" sz="2200" dirty="0"/>
            </a:br>
            <a:r>
              <a:rPr lang="en-US" sz="2200" dirty="0"/>
              <a:t>            </a:t>
            </a:r>
            <a:r>
              <a:rPr lang="en-US" sz="2200" b="1" dirty="0">
                <a:solidFill>
                  <a:srgbClr val="000080"/>
                </a:solidFill>
              </a:rPr>
              <a:t>for </a:t>
            </a:r>
            <a:r>
              <a:rPr lang="en-US" sz="2200" dirty="0"/>
              <a:t>p </a:t>
            </a:r>
            <a:r>
              <a:rPr lang="en-US" sz="2200" b="1" dirty="0">
                <a:solidFill>
                  <a:srgbClr val="000080"/>
                </a:solidFill>
              </a:rPr>
              <a:t>in </a:t>
            </a:r>
            <a:r>
              <a:rPr lang="en-US" sz="2200" dirty="0" err="1">
                <a:solidFill>
                  <a:srgbClr val="94558D"/>
                </a:solidFill>
              </a:rPr>
              <a:t>self</a:t>
            </a:r>
            <a:r>
              <a:rPr lang="en-US" sz="2200" dirty="0" err="1"/>
              <a:t>.get_players</a:t>
            </a:r>
            <a:r>
              <a:rPr lang="en-US" sz="2200" dirty="0"/>
              <a:t>():</a:t>
            </a:r>
            <a:br>
              <a:rPr lang="en-US" sz="2200" dirty="0"/>
            </a:br>
            <a:r>
              <a:rPr lang="en-US" sz="2200" dirty="0"/>
              <a:t>                </a:t>
            </a:r>
            <a:r>
              <a:rPr lang="en-US" sz="2200" dirty="0" err="1"/>
              <a:t>qs</a:t>
            </a:r>
            <a:r>
              <a:rPr lang="en-US" sz="2200" dirty="0"/>
              <a:t> = </a:t>
            </a:r>
            <a:r>
              <a:rPr lang="en-US" sz="2200" dirty="0" err="1"/>
              <a:t>Constants.question_sets.copy</a:t>
            </a:r>
            <a:r>
              <a:rPr lang="en-US" sz="2200" dirty="0"/>
              <a:t>()</a:t>
            </a:r>
            <a:br>
              <a:rPr lang="en-US" sz="2200" dirty="0"/>
            </a:br>
            <a:r>
              <a:rPr lang="en-US" sz="2200" dirty="0"/>
              <a:t>                </a:t>
            </a:r>
            <a:r>
              <a:rPr lang="en-US" sz="2200" b="1" dirty="0">
                <a:solidFill>
                  <a:srgbClr val="000080"/>
                </a:solidFill>
              </a:rPr>
              <a:t>for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b="1" dirty="0">
                <a:solidFill>
                  <a:srgbClr val="000080"/>
                </a:solidFill>
              </a:rPr>
              <a:t>in </a:t>
            </a:r>
            <a:r>
              <a:rPr lang="en-US" sz="2200" dirty="0" err="1"/>
              <a:t>qs</a:t>
            </a:r>
            <a:r>
              <a:rPr lang="en-US" sz="2200" dirty="0"/>
              <a:t>:</a:t>
            </a:r>
            <a:br>
              <a:rPr lang="en-US" sz="2200" dirty="0"/>
            </a:br>
            <a:r>
              <a:rPr lang="en-US" sz="2200" dirty="0"/>
              <a:t>                    </a:t>
            </a:r>
            <a:r>
              <a:rPr lang="en-US" sz="2200" dirty="0" err="1"/>
              <a:t>random.shuffle</a:t>
            </a:r>
            <a:r>
              <a:rPr lang="en-US" sz="2200" dirty="0"/>
              <a:t>(</a:t>
            </a:r>
            <a:r>
              <a:rPr lang="en-US" sz="2200" dirty="0" err="1"/>
              <a:t>i</a:t>
            </a:r>
            <a:r>
              <a:rPr lang="en-US" sz="2200" dirty="0"/>
              <a:t>)</a:t>
            </a:r>
            <a:br>
              <a:rPr lang="en-US" sz="2200" dirty="0"/>
            </a:br>
            <a:r>
              <a:rPr lang="en-US" sz="2200" dirty="0"/>
              <a:t>                </a:t>
            </a:r>
            <a:r>
              <a:rPr lang="en-US" sz="2200" dirty="0" err="1"/>
              <a:t>random.shuffle</a:t>
            </a:r>
            <a:r>
              <a:rPr lang="en-US" sz="2200" dirty="0"/>
              <a:t>(</a:t>
            </a:r>
            <a:r>
              <a:rPr lang="en-US" sz="2200" dirty="0" err="1"/>
              <a:t>qs</a:t>
            </a:r>
            <a:r>
              <a:rPr lang="en-US" sz="2200" dirty="0"/>
              <a:t>)</a:t>
            </a:r>
            <a:br>
              <a:rPr lang="en-US" sz="2200" dirty="0"/>
            </a:br>
            <a:r>
              <a:rPr lang="en-US" sz="2200" dirty="0"/>
              <a:t>                </a:t>
            </a:r>
            <a:r>
              <a:rPr lang="en-US" sz="2200" dirty="0" err="1"/>
              <a:t>p.qs_order</a:t>
            </a:r>
            <a:r>
              <a:rPr lang="en-US" sz="2200" dirty="0"/>
              <a:t> = </a:t>
            </a:r>
            <a:r>
              <a:rPr lang="en-US" sz="2200" dirty="0" err="1"/>
              <a:t>json.dumps</a:t>
            </a:r>
            <a:r>
              <a:rPr lang="en-US" sz="2200" dirty="0"/>
              <a:t>(</a:t>
            </a:r>
            <a:r>
              <a:rPr lang="en-US" sz="2200" dirty="0" err="1"/>
              <a:t>qs</a:t>
            </a:r>
            <a:r>
              <a:rPr lang="en-US" sz="2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31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randomization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1283" y="1687354"/>
            <a:ext cx="91440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/>
            </a:r>
            <a:br>
              <a:rPr lang="en-US" sz="3000" dirty="0"/>
            </a:br>
            <a:r>
              <a:rPr lang="en-US" sz="3000" b="1" dirty="0">
                <a:solidFill>
                  <a:srgbClr val="000080"/>
                </a:solidFill>
              </a:rPr>
              <a:t>class </a:t>
            </a:r>
            <a:r>
              <a:rPr lang="en-US" sz="3000" dirty="0"/>
              <a:t>Survey1(</a:t>
            </a:r>
            <a:r>
              <a:rPr lang="en-US" sz="3000" dirty="0" err="1"/>
              <a:t>SurveyPage</a:t>
            </a:r>
            <a:r>
              <a:rPr lang="en-US" sz="3000" dirty="0"/>
              <a:t>):</a:t>
            </a:r>
            <a:br>
              <a:rPr lang="en-US" sz="3000" dirty="0"/>
            </a:br>
            <a:r>
              <a:rPr lang="en-US" sz="3000" dirty="0"/>
              <a:t>    </a:t>
            </a:r>
            <a:r>
              <a:rPr lang="en-US" sz="3000" b="1" dirty="0" err="1">
                <a:solidFill>
                  <a:srgbClr val="000080"/>
                </a:solidFill>
              </a:rPr>
              <a:t>def</a:t>
            </a:r>
            <a:r>
              <a:rPr lang="en-US" sz="3000" b="1" dirty="0">
                <a:solidFill>
                  <a:srgbClr val="000080"/>
                </a:solidFill>
              </a:rPr>
              <a:t> </a:t>
            </a:r>
            <a:r>
              <a:rPr lang="en-US" sz="3000" dirty="0" err="1"/>
              <a:t>get_form_fields</a:t>
            </a:r>
            <a:r>
              <a:rPr lang="en-US" sz="3000" dirty="0"/>
              <a:t>(</a:t>
            </a:r>
            <a:r>
              <a:rPr lang="en-US" sz="3000" dirty="0">
                <a:solidFill>
                  <a:srgbClr val="94558D"/>
                </a:solidFill>
              </a:rPr>
              <a:t>self</a:t>
            </a:r>
            <a:r>
              <a:rPr lang="en-US" sz="3000" dirty="0"/>
              <a:t>):</a:t>
            </a:r>
            <a:br>
              <a:rPr lang="en-US" sz="3000" dirty="0"/>
            </a:br>
            <a:r>
              <a:rPr lang="en-US" sz="3000" dirty="0"/>
              <a:t>        </a:t>
            </a:r>
            <a:r>
              <a:rPr lang="en-US" sz="3000" b="1" dirty="0">
                <a:solidFill>
                  <a:srgbClr val="000080"/>
                </a:solidFill>
              </a:rPr>
              <a:t>return </a:t>
            </a:r>
            <a:r>
              <a:rPr lang="en-US" sz="3000" dirty="0" err="1"/>
              <a:t>json.loads</a:t>
            </a:r>
            <a:r>
              <a:rPr lang="en-US" sz="3000" dirty="0"/>
              <a:t>(</a:t>
            </a:r>
            <a:r>
              <a:rPr lang="en-US" sz="3000" dirty="0" err="1">
                <a:solidFill>
                  <a:srgbClr val="94558D"/>
                </a:solidFill>
              </a:rPr>
              <a:t>self</a:t>
            </a:r>
            <a:r>
              <a:rPr lang="en-US" sz="3000" dirty="0" err="1"/>
              <a:t>.player.qs_order</a:t>
            </a:r>
            <a:r>
              <a:rPr lang="en-US" sz="3000" dirty="0"/>
              <a:t>)[</a:t>
            </a:r>
            <a:r>
              <a:rPr lang="en-US" sz="3000" dirty="0">
                <a:solidFill>
                  <a:srgbClr val="0000FF"/>
                </a:solidFill>
              </a:rPr>
              <a:t>0</a:t>
            </a:r>
            <a:r>
              <a:rPr lang="en-US" sz="3000" dirty="0"/>
              <a:t>]</a:t>
            </a:r>
            <a:br>
              <a:rPr lang="en-US" sz="3000" dirty="0"/>
            </a:b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/>
              <a:t/>
            </a:r>
            <a:br>
              <a:rPr lang="en-US" sz="3000" dirty="0"/>
            </a:br>
            <a:r>
              <a:rPr lang="en-US" sz="3000" b="1" dirty="0">
                <a:solidFill>
                  <a:srgbClr val="000080"/>
                </a:solidFill>
              </a:rPr>
              <a:t>class </a:t>
            </a:r>
            <a:r>
              <a:rPr lang="en-US" sz="3000" dirty="0"/>
              <a:t>Survey2(</a:t>
            </a:r>
            <a:r>
              <a:rPr lang="en-US" sz="3000" dirty="0" err="1"/>
              <a:t>SurveyPage</a:t>
            </a:r>
            <a:r>
              <a:rPr lang="en-US" sz="3000" dirty="0"/>
              <a:t>):</a:t>
            </a:r>
            <a:br>
              <a:rPr lang="en-US" sz="3000" dirty="0"/>
            </a:br>
            <a:r>
              <a:rPr lang="en-US" sz="3000" dirty="0"/>
              <a:t>    </a:t>
            </a:r>
            <a:r>
              <a:rPr lang="en-US" sz="3000" b="1" dirty="0" err="1">
                <a:solidFill>
                  <a:srgbClr val="000080"/>
                </a:solidFill>
              </a:rPr>
              <a:t>def</a:t>
            </a:r>
            <a:r>
              <a:rPr lang="en-US" sz="3000" b="1" dirty="0">
                <a:solidFill>
                  <a:srgbClr val="000080"/>
                </a:solidFill>
              </a:rPr>
              <a:t> </a:t>
            </a:r>
            <a:r>
              <a:rPr lang="en-US" sz="3000" dirty="0" err="1"/>
              <a:t>get_form_fields</a:t>
            </a:r>
            <a:r>
              <a:rPr lang="en-US" sz="3000" dirty="0"/>
              <a:t>(</a:t>
            </a:r>
            <a:r>
              <a:rPr lang="en-US" sz="3000" dirty="0">
                <a:solidFill>
                  <a:srgbClr val="94558D"/>
                </a:solidFill>
              </a:rPr>
              <a:t>self</a:t>
            </a:r>
            <a:r>
              <a:rPr lang="en-US" sz="3000" dirty="0"/>
              <a:t>):</a:t>
            </a:r>
            <a:br>
              <a:rPr lang="en-US" sz="3000" dirty="0"/>
            </a:br>
            <a:r>
              <a:rPr lang="en-US" sz="3000" dirty="0"/>
              <a:t>        </a:t>
            </a:r>
            <a:r>
              <a:rPr lang="en-US" sz="3000" b="1" dirty="0">
                <a:solidFill>
                  <a:srgbClr val="000080"/>
                </a:solidFill>
              </a:rPr>
              <a:t>return </a:t>
            </a:r>
            <a:r>
              <a:rPr lang="en-US" sz="3000" dirty="0" err="1"/>
              <a:t>json.loads</a:t>
            </a:r>
            <a:r>
              <a:rPr lang="en-US" sz="3000" dirty="0"/>
              <a:t>(</a:t>
            </a:r>
            <a:r>
              <a:rPr lang="en-US" sz="3000" dirty="0" err="1">
                <a:solidFill>
                  <a:srgbClr val="94558D"/>
                </a:solidFill>
              </a:rPr>
              <a:t>self</a:t>
            </a:r>
            <a:r>
              <a:rPr lang="en-US" sz="3000" dirty="0" err="1"/>
              <a:t>.player.qs_order</a:t>
            </a:r>
            <a:r>
              <a:rPr lang="en-US" sz="3000" dirty="0"/>
              <a:t>)[</a:t>
            </a:r>
            <a:r>
              <a:rPr lang="en-US" sz="3000" dirty="0">
                <a:solidFill>
                  <a:srgbClr val="0000FF"/>
                </a:solidFill>
              </a:rPr>
              <a:t>1</a:t>
            </a:r>
            <a:r>
              <a:rPr lang="en-US" sz="3000" dirty="0"/>
              <a:t>]</a:t>
            </a:r>
            <a:br>
              <a:rPr lang="en-US" sz="3000" dirty="0"/>
            </a:br>
            <a:r>
              <a:rPr lang="en-US" sz="3000" dirty="0"/>
              <a:t/>
            </a:r>
            <a:br>
              <a:rPr lang="en-US" sz="3000" dirty="0"/>
            </a:br>
            <a:endParaRPr lang="en-US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341" y="1739900"/>
            <a:ext cx="5346700" cy="51181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4667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moving footer to global</a:t>
            </a:r>
          </a:p>
          <a:p>
            <a:r>
              <a:rPr lang="en-US" dirty="0" smtClean="0"/>
              <a:t>creating a </a:t>
            </a:r>
            <a:r>
              <a:rPr lang="en-US" dirty="0" err="1" smtClean="0"/>
              <a:t>PageExt</a:t>
            </a:r>
            <a:r>
              <a:rPr lang="en-US" dirty="0" smtClean="0"/>
              <a:t> in a _templates/global</a:t>
            </a:r>
          </a:p>
          <a:p>
            <a:r>
              <a:rPr lang="en-US" dirty="0" smtClean="0"/>
              <a:t>within block content create another inner block called </a:t>
            </a:r>
            <a:r>
              <a:rPr lang="en-US" dirty="0" err="1" smtClean="0"/>
              <a:t>inner_content</a:t>
            </a:r>
            <a:endParaRPr lang="en-US" dirty="0" smtClean="0"/>
          </a:p>
          <a:p>
            <a:r>
              <a:rPr lang="en-US" dirty="0" smtClean="0"/>
              <a:t>move next button (wrapped in m-3 class </a:t>
            </a:r>
            <a:r>
              <a:rPr lang="mr-IN" dirty="0" smtClean="0"/>
              <a:t>–</a:t>
            </a:r>
            <a:r>
              <a:rPr lang="en-US" dirty="0" smtClean="0"/>
              <a:t> why?) and include/footer to </a:t>
            </a:r>
            <a:r>
              <a:rPr lang="en-US" dirty="0" err="1" smtClean="0"/>
              <a:t>PageExt</a:t>
            </a:r>
            <a:endParaRPr lang="en-US" dirty="0" smtClean="0"/>
          </a:p>
          <a:p>
            <a:r>
              <a:rPr lang="en-US" dirty="0" smtClean="0"/>
              <a:t>replace all references from Page to </a:t>
            </a:r>
            <a:r>
              <a:rPr lang="en-US" dirty="0" err="1" smtClean="0"/>
              <a:t>PageExt</a:t>
            </a:r>
            <a:r>
              <a:rPr lang="en-US" dirty="0" smtClean="0"/>
              <a:t> in 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6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inheriting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{% </a:t>
            </a:r>
            <a:r>
              <a:rPr lang="en-US" b="1" dirty="0"/>
              <a:t>extends "global/</a:t>
            </a:r>
            <a:r>
              <a:rPr lang="en-US" b="1" dirty="0" err="1"/>
              <a:t>Page.html</a:t>
            </a:r>
            <a:r>
              <a:rPr lang="en-US" b="1" dirty="0"/>
              <a:t>"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/>
              <a:t>load </a:t>
            </a:r>
            <a:r>
              <a:rPr lang="en-US" b="1" dirty="0" err="1"/>
              <a:t>otree</a:t>
            </a:r>
            <a:r>
              <a:rPr lang="en-US" b="1" dirty="0"/>
              <a:t> static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/>
              <a:t>block </a:t>
            </a:r>
            <a:r>
              <a:rPr lang="en-US" b="1" dirty="0" err="1"/>
              <a:t>global_styles</a:t>
            </a:r>
            <a:r>
              <a:rPr lang="en-US" b="1" dirty="0"/>
              <a:t>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 err="1"/>
              <a:t>endblock</a:t>
            </a:r>
            <a:r>
              <a:rPr lang="en-US" b="1" dirty="0"/>
              <a:t>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/>
              <a:t>block </a:t>
            </a:r>
            <a:r>
              <a:rPr lang="en-US" b="1" dirty="0" err="1"/>
              <a:t>global_scripts</a:t>
            </a:r>
            <a:r>
              <a:rPr lang="en-US" b="1" dirty="0"/>
              <a:t>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 err="1"/>
              <a:t>endblock</a:t>
            </a:r>
            <a:r>
              <a:rPr lang="en-US" b="1" dirty="0"/>
              <a:t>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/>
              <a:t>block content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    {% </a:t>
            </a:r>
            <a:r>
              <a:rPr lang="en-US" b="1" dirty="0"/>
              <a:t>block </a:t>
            </a:r>
            <a:r>
              <a:rPr lang="en-US" b="1" dirty="0" err="1"/>
              <a:t>inner_content</a:t>
            </a:r>
            <a:r>
              <a:rPr lang="en-US" b="1" dirty="0"/>
              <a:t>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    {% </a:t>
            </a:r>
            <a:r>
              <a:rPr lang="en-US" b="1" dirty="0" err="1"/>
              <a:t>endblock</a:t>
            </a:r>
            <a:r>
              <a:rPr lang="en-US" b="1" dirty="0"/>
              <a:t>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/>
              <a:t>div class="m-5"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{% </a:t>
            </a:r>
            <a:r>
              <a:rPr lang="en-US" b="1" dirty="0" err="1"/>
              <a:t>next_button</a:t>
            </a:r>
            <a:r>
              <a:rPr lang="en-US" b="1" dirty="0"/>
              <a:t>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    &lt;/</a:t>
            </a:r>
            <a:r>
              <a:rPr lang="en-US" b="1" dirty="0"/>
              <a:t>div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{% </a:t>
            </a:r>
            <a:r>
              <a:rPr lang="en-US" b="1" dirty="0"/>
              <a:t>include 'global/</a:t>
            </a:r>
            <a:r>
              <a:rPr lang="en-US" b="1" dirty="0" err="1"/>
              <a:t>footer.html</a:t>
            </a:r>
            <a:r>
              <a:rPr lang="en-US" b="1" dirty="0"/>
              <a:t>'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 err="1"/>
              <a:t>endblock</a:t>
            </a:r>
            <a:r>
              <a:rPr lang="en-US" b="1" dirty="0"/>
              <a:t> </a:t>
            </a:r>
            <a:r>
              <a:rPr lang="en-US" dirty="0"/>
              <a:t>%}</a:t>
            </a:r>
          </a:p>
        </p:txBody>
      </p:sp>
      <p:sp>
        <p:nvSpPr>
          <p:cNvPr id="4" name="Rectangle 3"/>
          <p:cNvSpPr/>
          <p:nvPr/>
        </p:nvSpPr>
        <p:spPr>
          <a:xfrm>
            <a:off x="7320196" y="2084193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{% </a:t>
            </a:r>
            <a:r>
              <a:rPr lang="en-US" b="1" dirty="0">
                <a:solidFill>
                  <a:srgbClr val="000080"/>
                </a:solidFill>
              </a:rPr>
              <a:t>extends </a:t>
            </a:r>
            <a:r>
              <a:rPr lang="en-US" b="1" dirty="0">
                <a:solidFill>
                  <a:srgbClr val="008000"/>
                </a:solidFill>
              </a:rPr>
              <a:t>"global/</a:t>
            </a:r>
            <a:r>
              <a:rPr lang="en-US" b="1" dirty="0" err="1">
                <a:solidFill>
                  <a:srgbClr val="008000"/>
                </a:solidFill>
              </a:rPr>
              <a:t>PageExt.html</a:t>
            </a:r>
            <a:r>
              <a:rPr lang="en-US" b="1" dirty="0">
                <a:solidFill>
                  <a:srgbClr val="008000"/>
                </a:solidFill>
              </a:rPr>
              <a:t>"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>
                <a:solidFill>
                  <a:srgbClr val="000080"/>
                </a:solidFill>
              </a:rPr>
              <a:t>load </a:t>
            </a:r>
            <a:r>
              <a:rPr lang="en-US" b="1" dirty="0" err="1">
                <a:solidFill>
                  <a:srgbClr val="0000FF"/>
                </a:solidFill>
              </a:rPr>
              <a:t>otree</a:t>
            </a:r>
            <a:r>
              <a:rPr lang="en-US" b="1" dirty="0">
                <a:solidFill>
                  <a:srgbClr val="0000FF"/>
                </a:solidFill>
              </a:rPr>
              <a:t> static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>
                <a:solidFill>
                  <a:srgbClr val="000080"/>
                </a:solidFill>
              </a:rPr>
              <a:t>block </a:t>
            </a:r>
            <a:r>
              <a:rPr lang="en-US" b="1" dirty="0">
                <a:solidFill>
                  <a:srgbClr val="0000FF"/>
                </a:solidFill>
              </a:rPr>
              <a:t>title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    Intro 1</a:t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 err="1">
                <a:solidFill>
                  <a:srgbClr val="000080"/>
                </a:solidFill>
              </a:rPr>
              <a:t>endblock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>
                <a:solidFill>
                  <a:srgbClr val="000080"/>
                </a:solidFill>
              </a:rPr>
              <a:t>block </a:t>
            </a:r>
            <a:r>
              <a:rPr lang="en-US" b="1" dirty="0" err="1">
                <a:solidFill>
                  <a:srgbClr val="0000FF"/>
                </a:solidFill>
              </a:rPr>
              <a:t>inner_content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>
                <a:solidFill>
                  <a:srgbClr val="000080"/>
                </a:solidFill>
              </a:rPr>
              <a:t>div</a:t>
            </a:r>
            <a:r>
              <a:rPr lang="en-US" dirty="0"/>
              <a:t>&gt;Something here - intro&lt;/</a:t>
            </a:r>
            <a:r>
              <a:rPr lang="en-US" b="1" dirty="0">
                <a:solidFill>
                  <a:srgbClr val="000080"/>
                </a:solidFill>
              </a:rPr>
              <a:t>div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 err="1">
                <a:solidFill>
                  <a:srgbClr val="000080"/>
                </a:solidFill>
              </a:rPr>
              <a:t>endblock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/>
              <a:t>%}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competing principles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dirty="0"/>
              <a:t>- </a:t>
            </a:r>
            <a:r>
              <a:rPr lang="en-US" sz="5000" dirty="0" smtClean="0"/>
              <a:t>DRY: Do </a:t>
            </a:r>
            <a:r>
              <a:rPr lang="en-US" sz="5000" dirty="0"/>
              <a:t>not repeat yourself.</a:t>
            </a:r>
          </a:p>
          <a:p>
            <a:pPr marL="0" indent="0">
              <a:buNone/>
            </a:pPr>
            <a:r>
              <a:rPr lang="en-US" sz="5000" dirty="0"/>
              <a:t> </a:t>
            </a:r>
          </a:p>
          <a:p>
            <a:pPr marL="461963" indent="-393700">
              <a:buNone/>
            </a:pPr>
            <a:r>
              <a:rPr lang="en-US" sz="5000" dirty="0"/>
              <a:t>- Premature optimization is the root of all evil.  </a:t>
            </a:r>
            <a:r>
              <a:rPr lang="en-US" sz="5000" i="1" dirty="0" smtClean="0"/>
              <a:t>(Donald Knuth)</a:t>
            </a:r>
            <a:endParaRPr lang="en-US" sz="5000" i="1" dirty="0"/>
          </a:p>
          <a:p>
            <a:endParaRPr lang="ru-RU" sz="5000" dirty="0" smtClean="0"/>
          </a:p>
        </p:txBody>
      </p:sp>
    </p:spTree>
    <p:extLst>
      <p:ext uri="{BB962C8B-B14F-4D97-AF65-F5344CB8AC3E}">
        <p14:creationId xmlns:p14="http://schemas.microsoft.com/office/powerpoint/2010/main" val="20195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changes in 2.1.5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{% </a:t>
            </a:r>
            <a:r>
              <a:rPr lang="en-US" b="1" dirty="0"/>
              <a:t>if </a:t>
            </a:r>
            <a:r>
              <a:rPr lang="en-US" b="1" dirty="0" err="1"/>
              <a:t>a</a:t>
            </a:r>
            <a:r>
              <a:rPr lang="en-US" dirty="0" err="1"/>
              <a:t>|</a:t>
            </a:r>
            <a:r>
              <a:rPr lang="en-US" b="1" dirty="0" err="1"/>
              <a:t>default</a:t>
            </a:r>
            <a:r>
              <a:rPr lang="en-US" dirty="0" err="1"/>
              <a:t>:</a:t>
            </a:r>
            <a:r>
              <a:rPr lang="en-US" b="1" dirty="0" err="1"/>
              <a:t>None</a:t>
            </a:r>
            <a:r>
              <a:rPr lang="en-US" b="1" dirty="0"/>
              <a:t>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 smtClean="0"/>
              <a:t>    {{ </a:t>
            </a:r>
            <a:r>
              <a:rPr lang="en-US" b="1" dirty="0"/>
              <a:t>a </a:t>
            </a:r>
            <a:r>
              <a:rPr lang="en-US" dirty="0"/>
              <a:t>}}</a:t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 err="1"/>
              <a:t>endif</a:t>
            </a:r>
            <a:r>
              <a:rPr lang="en-US" b="1" dirty="0"/>
              <a:t> </a:t>
            </a:r>
            <a:r>
              <a:rPr lang="en-US" dirty="0" smtClean="0"/>
              <a:t>%} </a:t>
            </a:r>
            <a:r>
              <a:rPr lang="ru-RU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1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game with shifting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Trust game</a:t>
            </a:r>
          </a:p>
          <a:p>
            <a:r>
              <a:rPr lang="en-US" dirty="0" smtClean="0"/>
              <a:t>Two treatments:</a:t>
            </a:r>
          </a:p>
          <a:p>
            <a:r>
              <a:rPr lang="en-US" dirty="0" smtClean="0"/>
              <a:t>T1: Sender makes the decision first; Receiver responds</a:t>
            </a:r>
          </a:p>
          <a:p>
            <a:r>
              <a:rPr lang="en-US" dirty="0" smtClean="0"/>
              <a:t>T2: Receiver makes the decision first (in %); Sender observes and responds</a:t>
            </a:r>
          </a:p>
          <a:p>
            <a:r>
              <a:rPr lang="en-US" dirty="0" smtClean="0"/>
              <a:t>In the end we eliciting experimenter demand by randomizing questions order</a:t>
            </a:r>
          </a:p>
          <a:p>
            <a:r>
              <a:rPr lang="en-US" dirty="0" smtClean="0"/>
              <a:t>Within-subject design: 2 rounds T1; 2 Rounds T2; and vice versa.</a:t>
            </a:r>
          </a:p>
          <a:p>
            <a:r>
              <a:rPr lang="en-US" dirty="0" smtClean="0"/>
              <a:t>Each page has an info that study is conducted by the </a:t>
            </a:r>
            <a:r>
              <a:rPr lang="en-US" dirty="0" err="1" smtClean="0"/>
              <a:t>Uni</a:t>
            </a:r>
            <a:r>
              <a:rPr lang="en-US" dirty="0" smtClean="0"/>
              <a:t> of Mainz</a:t>
            </a:r>
          </a:p>
        </p:txBody>
      </p:sp>
    </p:spTree>
    <p:extLst>
      <p:ext uri="{BB962C8B-B14F-4D97-AF65-F5344CB8AC3E}">
        <p14:creationId xmlns:p14="http://schemas.microsoft.com/office/powerpoint/2010/main" val="157373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5848"/>
            <a:ext cx="12192000" cy="328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1494"/>
            <a:ext cx="12192000" cy="33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7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page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056" y="1846891"/>
            <a:ext cx="89789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5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page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86" y="1782184"/>
            <a:ext cx="5494920" cy="507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3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12005</TotalTime>
  <Words>403</Words>
  <Application>Microsoft Macintosh PowerPoint</Application>
  <PresentationFormat>Widescreen</PresentationFormat>
  <Paragraphs>94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Calibri</vt:lpstr>
      <vt:lpstr>Courier</vt:lpstr>
      <vt:lpstr>Helvetica Neue Light</vt:lpstr>
      <vt:lpstr>Helvetica Neue Medium</vt:lpstr>
      <vt:lpstr>Helvetica Neue Thin</vt:lpstr>
      <vt:lpstr>Lucida Console</vt:lpstr>
      <vt:lpstr>Mangal</vt:lpstr>
      <vt:lpstr>Arial</vt:lpstr>
      <vt:lpstr>Office Theme</vt:lpstr>
      <vt:lpstr>Advanced oTree</vt:lpstr>
      <vt:lpstr>4-5 June 2018: Program outline</vt:lpstr>
      <vt:lpstr>Two competing principles </vt:lpstr>
      <vt:lpstr>Recent changes in 2.1.5</vt:lpstr>
      <vt:lpstr>Trust game with shifting order</vt:lpstr>
      <vt:lpstr>Screen 1</vt:lpstr>
      <vt:lpstr>Screen 2</vt:lpstr>
      <vt:lpstr>Survey page 1</vt:lpstr>
      <vt:lpstr>Survey page 2</vt:lpstr>
      <vt:lpstr>Clean inefficiencies and errors</vt:lpstr>
      <vt:lpstr>Page sequence and order of class declarion</vt:lpstr>
      <vt:lpstr>Class inheritance</vt:lpstr>
      <vt:lpstr>Always use constants</vt:lpstr>
      <vt:lpstr>Moving choices to constants</vt:lpstr>
      <vt:lpstr>Minor things</vt:lpstr>
      <vt:lpstr>Treatments</vt:lpstr>
      <vt:lpstr>Calculate payoffs at the waitpage</vt:lpstr>
      <vt:lpstr>Page refactoring</vt:lpstr>
      <vt:lpstr>Page refactoring: now</vt:lpstr>
      <vt:lpstr>Universal page</vt:lpstr>
      <vt:lpstr>Question randomization</vt:lpstr>
      <vt:lpstr>Question randomization</vt:lpstr>
      <vt:lpstr>Footer</vt:lpstr>
      <vt:lpstr>solution: inheriting templates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Chapkovski</dc:creator>
  <cp:lastModifiedBy>Philipp Chapkovski</cp:lastModifiedBy>
  <cp:revision>142</cp:revision>
  <cp:lastPrinted>2018-05-22T07:03:01Z</cp:lastPrinted>
  <dcterms:created xsi:type="dcterms:W3CDTF">2018-05-14T20:05:36Z</dcterms:created>
  <dcterms:modified xsi:type="dcterms:W3CDTF">2018-06-04T14:19:02Z</dcterms:modified>
</cp:coreProperties>
</file>